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8" r:id="rId4"/>
    <p:sldId id="259" r:id="rId5"/>
    <p:sldId id="261" r:id="rId6"/>
    <p:sldId id="269" r:id="rId7"/>
    <p:sldId id="273" r:id="rId8"/>
    <p:sldId id="274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A8738-10AF-1841-9A8D-FE24229FA616}" v="39" dt="2022-01-04T12:09:27.9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eddell" userId="110a65c0-6997-4f02-b73d-02d85271eaf3" providerId="ADAL" clId="{59AA8738-10AF-1841-9A8D-FE24229FA616}"/>
    <pc:docChg chg="modSld modMainMaster">
      <pc:chgData name="Ben Weddell" userId="110a65c0-6997-4f02-b73d-02d85271eaf3" providerId="ADAL" clId="{59AA8738-10AF-1841-9A8D-FE24229FA616}" dt="2022-01-04T12:09:27.990" v="10"/>
      <pc:docMkLst>
        <pc:docMk/>
      </pc:docMkLst>
      <pc:sldChg chg="setBg">
        <pc:chgData name="Ben Weddell" userId="110a65c0-6997-4f02-b73d-02d85271eaf3" providerId="ADAL" clId="{59AA8738-10AF-1841-9A8D-FE24229FA616}" dt="2022-01-04T12:09:27.990" v="10"/>
        <pc:sldMkLst>
          <pc:docMk/>
          <pc:sldMk cId="1946503578" sldId="256"/>
        </pc:sldMkLst>
      </pc:sldChg>
      <pc:sldChg chg="setBg">
        <pc:chgData name="Ben Weddell" userId="110a65c0-6997-4f02-b73d-02d85271eaf3" providerId="ADAL" clId="{59AA8738-10AF-1841-9A8D-FE24229FA616}" dt="2022-01-04T12:09:13.330" v="5"/>
        <pc:sldMkLst>
          <pc:docMk/>
          <pc:sldMk cId="3810271207" sldId="257"/>
        </pc:sldMkLst>
      </pc:sldChg>
      <pc:sldMasterChg chg="setBg modSldLayout">
        <pc:chgData name="Ben Weddell" userId="110a65c0-6997-4f02-b73d-02d85271eaf3" providerId="ADAL" clId="{59AA8738-10AF-1841-9A8D-FE24229FA616}" dt="2022-01-04T12:09:13.330" v="5"/>
        <pc:sldMasterMkLst>
          <pc:docMk/>
          <pc:sldMasterMk cId="1655533694" sldId="2147483648"/>
        </pc:sldMasterMkLst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492016334" sldId="2147483649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497961605" sldId="2147483650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270532094" sldId="2147483651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171197913" sldId="2147483652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1290407696" sldId="2147483653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423598102" sldId="2147483654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3129507446" sldId="2147483655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3178828153" sldId="2147483656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978181178" sldId="2147483657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90554410" sldId="2147483658"/>
          </pc:sldLayoutMkLst>
        </pc:sldLayoutChg>
        <pc:sldLayoutChg chg="setBg">
          <pc:chgData name="Ben Weddell" userId="110a65c0-6997-4f02-b73d-02d85271eaf3" providerId="ADAL" clId="{59AA8738-10AF-1841-9A8D-FE24229FA616}" dt="2022-01-04T12:09:13.330" v="5"/>
          <pc:sldLayoutMkLst>
            <pc:docMk/>
            <pc:sldMasterMk cId="1655533694" sldId="2147483648"/>
            <pc:sldLayoutMk cId="2023289434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0D712-938D-2040-96F7-60F595DF8181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A0359-C207-6640-A7AC-E2FA81CAB2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5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42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16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40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419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46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A0359-C207-6640-A7AC-E2FA81CAB2A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7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0636D-E179-954F-AA57-88513786B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74487-C1A6-C84B-887D-8206BB48F0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26459-4ACE-D24F-B4BC-4EFBDF047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E76A3-B115-2141-94EB-CE9C60DF9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DEA4E7-49F1-7843-835A-A1544F3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16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00DA4-0116-C14F-9C32-28626A185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F4808A-3966-CB42-8A21-440BAA715E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41DA8-A3C7-9347-A76D-412E60BE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CF6C5-BC2D-BC4C-9404-6298A99E5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3F3B-C359-FA44-A1E5-4E9CB6455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EEA35E-535A-BB40-AA7B-18C6E47F5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103598-D9AF-DC4B-8FA3-09E5A8D02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AE925-CE1F-134E-988E-391ACD92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D87-D49A-C64A-A71E-2F9EA7F2C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CF3FB-2596-7349-A0E9-CFAA2FDB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C0EF7-1B91-3A4A-972A-3352E88BF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25DC4A-2F5B-6F44-AB62-4EC9DB3D2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F309-7C5F-6A46-B911-96BC011E0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5D9BA8-CDBB-B54C-82A7-ED72ED74C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89291-92A3-D847-9C14-5E89C767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96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73B324-FB8D-1B47-A966-BA9C01985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76238-DC21-C346-9E6C-9D72A88D5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DA4E14-D927-7A40-9F4C-5EBAA3863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40FF6-2F5E-524E-A623-11E206F8F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8E4C4-6D2B-664B-BBC6-FA8BEF3DB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32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9A545-FEE9-8D40-B24B-128F009F4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9A4B16-F41B-0840-8323-AD8D4F0B44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3371BB-A35B-4744-B2CE-D6D5DA05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B6831B-A168-E44B-875E-9DD121BDD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1D386-0EF5-654D-872E-3E311B49B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D4C2F-FF36-A84B-8098-9DD904C56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63182-A72F-4E4C-B0B0-17D5ABC9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B389A-1204-2148-A069-D8527B5C0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A60BD-20E0-3448-B4CA-BD8E4B3EF7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47990C-A1AB-E849-A102-9621AFB35B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909C1-C6B4-0141-9C60-CB1F61B06B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1261F5-03C3-1541-832E-6D855C64A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97FC53-3478-154E-87F9-27C290EE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1A316-8E37-8F44-BEBE-76AAF59D9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07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ACA82-87CE-0441-9E7A-FDBE27049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BEA6C-2CF7-C64C-9914-976683B54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57AFC-B659-5746-98D3-74410BE8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2C87E-5286-D94C-9E39-886450F6B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A0E023-70CE-8448-9CC2-5F84BDEC4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781C9-0CDD-D746-911F-DD5E7FA72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046549-AA93-1744-9F1A-8A8AC2189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507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14A83-8934-AD44-AD65-F4C28CF4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FB860-CD31-114D-86CA-4E2C3623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4C0197-BA88-5C45-983C-6EDAB4DC5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F895B-2B3D-4742-9292-5D1BAAF7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ED0F0-491D-3A44-B574-C7DB1C777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E2E81-1A85-114F-BC63-89D940B06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82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47379-E281-D346-AB21-28E1C3024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5177A-9D2D-5E4C-8D89-3C410213A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C805AE-9405-CB44-9BF2-25EDFBD9E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DB17E0-E293-F649-A8A5-66B890EC6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E6663F-DF17-3C4F-A051-D1F5D7BD4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0C00B-4FE2-3943-9FD5-177CC647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81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108679-7903-6946-921A-7F9CE6299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03E97C-4B48-E348-86A5-39E12C4BC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F91A4-8493-404C-815A-616FA4E04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84AD4-B9BA-EE40-9C55-77C58C195B73}" type="datetimeFigureOut">
              <a:rPr lang="en-US" smtClean="0"/>
              <a:t>1/5/22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4C345-D9FE-A44C-AA4B-21CA480C2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AC570-6E9B-2F46-BF47-A1FE9DD7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A9E76-A90C-8349-B619-5EABFE1576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33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hidden="1">
            <a:extLst>
              <a:ext uri="{FF2B5EF4-FFF2-40B4-BE49-F238E27FC236}">
                <a16:creationId xmlns:a16="http://schemas.microsoft.com/office/drawing/2014/main" id="{38673833-5D72-7F4A-B8F8-9B5F62363582}"/>
              </a:ext>
            </a:extLst>
          </p:cNvPr>
          <p:cNvGrpSpPr/>
          <p:nvPr/>
        </p:nvGrpSpPr>
        <p:grpSpPr>
          <a:xfrm>
            <a:off x="28830" y="851891"/>
            <a:ext cx="12163170" cy="6006109"/>
            <a:chOff x="28830" y="851891"/>
            <a:chExt cx="12163170" cy="600610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81C3351-48E6-4C4C-ADD4-6C718D89EE7A}"/>
                </a:ext>
              </a:extLst>
            </p:cNvPr>
            <p:cNvGrpSpPr/>
            <p:nvPr/>
          </p:nvGrpSpPr>
          <p:grpSpPr>
            <a:xfrm>
              <a:off x="28830" y="851891"/>
              <a:ext cx="12163170" cy="6006109"/>
              <a:chOff x="-49428" y="345267"/>
              <a:chExt cx="12163170" cy="6002068"/>
            </a:xfrm>
          </p:grpSpPr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70992ECD-13D9-CA4B-ADCF-F190AF29A69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2883" b="98198" l="12324" r="98944">
                            <a14:foregroundMark x1="58568" y1="25045" x2="63028" y2="26126"/>
                            <a14:foregroundMark x1="61972" y1="24144" x2="73709" y2="21802"/>
                            <a14:foregroundMark x1="73709" y1="22523" x2="94484" y2="25766"/>
                            <a14:foregroundMark x1="74648" y1="19099" x2="61268" y2="34054"/>
                            <a14:foregroundMark x1="61268" y1="34054" x2="71948" y2="18018"/>
                            <a14:foregroundMark x1="71948" y1="18018" x2="76878" y2="14054"/>
                            <a14:foregroundMark x1="76878" y1="14054" x2="57160" y2="21261"/>
                            <a14:foregroundMark x1="57160" y1="21261" x2="57512" y2="17838"/>
                            <a14:foregroundMark x1="66549" y1="12613" x2="48592" y2="34775"/>
                            <a14:foregroundMark x1="48592" y1="34775" x2="52465" y2="22342"/>
                            <a14:foregroundMark x1="52465" y1="22342" x2="56808" y2="16216"/>
                            <a14:foregroundMark x1="61268" y1="10270" x2="43897" y2="27928"/>
                            <a14:foregroundMark x1="43897" y1="27928" x2="43075" y2="30090"/>
                            <a14:foregroundMark x1="54225" y1="11351" x2="41432" y2="25766"/>
                            <a14:foregroundMark x1="41432" y1="25766" x2="40493" y2="27748"/>
                            <a14:foregroundMark x1="63263" y1="9189" x2="48826" y2="12613"/>
                            <a14:foregroundMark x1="48826" y1="12613" x2="42723" y2="17117"/>
                            <a14:foregroundMark x1="42723" y1="17117" x2="40376" y2="20721"/>
                            <a14:foregroundMark x1="73826" y1="2883" x2="57981" y2="5946"/>
                            <a14:foregroundMark x1="81455" y1="7387" x2="53873" y2="8649"/>
                            <a14:foregroundMark x1="94249" y1="10090" x2="95070" y2="44685"/>
                            <a14:foregroundMark x1="98944" y1="17297" x2="96831" y2="43784"/>
                            <a14:foregroundMark x1="39319" y1="33874" x2="33568" y2="44505"/>
                            <a14:foregroundMark x1="41432" y1="56396" x2="29343" y2="57297"/>
                            <a14:foregroundMark x1="37089" y1="31712" x2="34624" y2="41441"/>
                            <a14:foregroundMark x1="40728" y1="81441" x2="51408" y2="92432"/>
                            <a14:foregroundMark x1="42019" y1="82342" x2="44718" y2="98198"/>
                            <a14:foregroundMark x1="31690" y1="78559" x2="34977" y2="78919"/>
                            <a14:backgroundMark x1="26878" y1="85045" x2="35563" y2="86847"/>
                            <a14:backgroundMark x1="36385" y1="87027" x2="34155" y2="86306"/>
                            <a14:backgroundMark x1="35563" y1="86126" x2="35563" y2="88108"/>
                            <a14:backgroundMark x1="36268" y1="86486" x2="36150" y2="88829"/>
                            <a14:backgroundMark x1="35681" y1="86306" x2="32629" y2="86667"/>
                            <a14:backgroundMark x1="33568" y1="86306" x2="31221" y2="85946"/>
                            <a14:backgroundMark x1="34742" y1="86486" x2="31221" y2="85586"/>
                            <a14:backgroundMark x1="35563" y1="86486" x2="31925" y2="85766"/>
                            <a14:backgroundMark x1="35094" y1="85225" x2="34507" y2="85045"/>
                            <a14:backgroundMark x1="35915" y1="86486" x2="34977" y2="84865"/>
                            <a14:backgroundMark x1="36150" y1="86306" x2="34977" y2="84865"/>
                            <a14:backgroundMark x1="35798" y1="85946" x2="35094" y2="84685"/>
                            <a14:backgroundMark x1="36150" y1="86486" x2="36268" y2="88288"/>
                            <a14:backgroundMark x1="36737" y1="86306" x2="36502" y2="88288"/>
                            <a14:backgroundMark x1="36737" y1="86306" x2="36502" y2="89369"/>
                            <a14:backgroundMark x1="36854" y1="86847" x2="36737" y2="89730"/>
                            <a14:backgroundMark x1="37441" y1="89730" x2="35915" y2="84685"/>
                          </a14:backgroundRemoval>
                        </a14:imgEffect>
                      </a14:imgLayer>
                    </a14:imgProps>
                  </a:ext>
                </a:extLst>
              </a:blip>
              <a:srcRect l="2856" t="-90" r="2543" b="12570"/>
              <a:stretch/>
            </p:blipFill>
            <p:spPr>
              <a:xfrm>
                <a:off x="2154195" y="345267"/>
                <a:ext cx="9959547" cy="6002068"/>
              </a:xfrm>
              <a:prstGeom prst="rect">
                <a:avLst/>
              </a:prstGeom>
            </p:spPr>
          </p:pic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85943E18-E9D1-534F-BEE8-C8716506FFB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-49428" y="5721178"/>
                <a:ext cx="112322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AAE829EA-C33E-304B-B442-268DED12219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850130" y="5721178"/>
                <a:ext cx="26361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AC9461-AF70-5E49-B47E-D72D6E1BEA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363" t="84767" r="62539" b="5714"/>
            <a:stretch/>
          </p:blipFill>
          <p:spPr>
            <a:xfrm>
              <a:off x="28830" y="6271535"/>
              <a:ext cx="3064475" cy="574108"/>
            </a:xfrm>
            <a:prstGeom prst="rect">
              <a:avLst/>
            </a:prstGeom>
          </p:spPr>
        </p:pic>
      </p:grpSp>
      <p:sp>
        <p:nvSpPr>
          <p:cNvPr id="50" name="Title 1">
            <a:extLst>
              <a:ext uri="{FF2B5EF4-FFF2-40B4-BE49-F238E27FC236}">
                <a16:creationId xmlns:a16="http://schemas.microsoft.com/office/drawing/2014/main" id="{87B1FB9F-52D5-BE49-9420-EE54C2E17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71879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Black Tudors and the sea </a:t>
            </a:r>
            <a:br>
              <a:rPr lang="en-GB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9F5DAA62-69DC-1E44-825E-8D1B6784B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28689"/>
            <a:ext cx="121412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historical sources to find out about the past</a:t>
            </a:r>
          </a:p>
          <a:p>
            <a:pPr algn="l"/>
            <a:r>
              <a:rPr lang="en-GB" sz="3600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Closer</a:t>
            </a:r>
          </a:p>
        </p:txBody>
      </p:sp>
      <p:pic>
        <p:nvPicPr>
          <p:cNvPr id="1071" name="Picture 47" descr="page45image24942720">
            <a:extLst>
              <a:ext uri="{FF2B5EF4-FFF2-40B4-BE49-F238E27FC236}">
                <a16:creationId xmlns:a16="http://schemas.microsoft.com/office/drawing/2014/main" id="{B1253882-222D-6045-B0F5-A822158E6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127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45image24951792">
            <a:extLst>
              <a:ext uri="{FF2B5EF4-FFF2-40B4-BE49-F238E27FC236}">
                <a16:creationId xmlns:a16="http://schemas.microsoft.com/office/drawing/2014/main" id="{4358996F-1291-9A41-8219-9127A9E8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45image24947648">
            <a:extLst>
              <a:ext uri="{FF2B5EF4-FFF2-40B4-BE49-F238E27FC236}">
                <a16:creationId xmlns:a16="http://schemas.microsoft.com/office/drawing/2014/main" id="{15560F4F-38CD-534B-869D-44BE4ADBE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page45image24945184">
            <a:extLst>
              <a:ext uri="{FF2B5EF4-FFF2-40B4-BE49-F238E27FC236}">
                <a16:creationId xmlns:a16="http://schemas.microsoft.com/office/drawing/2014/main" id="{099CCDE9-5A0A-704D-A67B-0A32E73E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5" name="Picture 61" descr="page45image24949888">
            <a:extLst>
              <a:ext uri="{FF2B5EF4-FFF2-40B4-BE49-F238E27FC236}">
                <a16:creationId xmlns:a16="http://schemas.microsoft.com/office/drawing/2014/main" id="{27C0CDE9-8591-2943-90E9-BA71AC1A6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53" y="2734509"/>
            <a:ext cx="381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861374E-A87F-5D48-BC01-673D947B42B3}"/>
              </a:ext>
            </a:extLst>
          </p:cNvPr>
          <p:cNvGrpSpPr/>
          <p:nvPr/>
        </p:nvGrpSpPr>
        <p:grpSpPr>
          <a:xfrm>
            <a:off x="1812324" y="2669583"/>
            <a:ext cx="8435887" cy="1987855"/>
            <a:chOff x="1812324" y="2669583"/>
            <a:chExt cx="8435887" cy="1987855"/>
          </a:xfrm>
        </p:grpSpPr>
        <p:pic>
          <p:nvPicPr>
            <p:cNvPr id="1053" name="Picture 29" descr="page3image7999552">
              <a:extLst>
                <a:ext uri="{FF2B5EF4-FFF2-40B4-BE49-F238E27FC236}">
                  <a16:creationId xmlns:a16="http://schemas.microsoft.com/office/drawing/2014/main" id="{BB67C7A3-973F-2742-A996-1428F0E476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2324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 descr="page4image8368528">
              <a:extLst>
                <a:ext uri="{FF2B5EF4-FFF2-40B4-BE49-F238E27FC236}">
                  <a16:creationId xmlns:a16="http://schemas.microsoft.com/office/drawing/2014/main" id="{400B421C-EAF2-5547-87E2-55E7940B60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9997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page45image7955808">
              <a:extLst>
                <a:ext uri="{FF2B5EF4-FFF2-40B4-BE49-F238E27FC236}">
                  <a16:creationId xmlns:a16="http://schemas.microsoft.com/office/drawing/2014/main" id="{EB9F7D12-82F9-C846-B493-8B1C882DD1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3504" y="2669583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3" name="Picture 79" descr="page55image8315840">
              <a:extLst>
                <a:ext uri="{FF2B5EF4-FFF2-40B4-BE49-F238E27FC236}">
                  <a16:creationId xmlns:a16="http://schemas.microsoft.com/office/drawing/2014/main" id="{A542C540-98E8-B349-9794-6ED3878432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7011" y="2676238"/>
              <a:ext cx="19812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46503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Closer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129109" y="914380"/>
            <a:ext cx="74803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closely at the images and objects on these slides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in a group as a whole class, take it in turns to spot a different detail in the image, it could be–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everyone in the group spot something different? </a:t>
            </a: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53BAC6-C639-F542-B8A8-F777F7B04CD7}"/>
              </a:ext>
            </a:extLst>
          </p:cNvPr>
          <p:cNvSpPr/>
          <p:nvPr/>
        </p:nvSpPr>
        <p:spPr>
          <a:xfrm>
            <a:off x="1992996" y="3232293"/>
            <a:ext cx="70564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hat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386D54-4F07-7A4B-BF2C-BCE9551686E9}"/>
              </a:ext>
            </a:extLst>
          </p:cNvPr>
          <p:cNvSpPr/>
          <p:nvPr/>
        </p:nvSpPr>
        <p:spPr>
          <a:xfrm>
            <a:off x="2634883" y="3746505"/>
            <a:ext cx="1502847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sailing ship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81838E-C44A-374C-B1AF-A97E1D837100}"/>
              </a:ext>
            </a:extLst>
          </p:cNvPr>
          <p:cNvSpPr/>
          <p:nvPr/>
        </p:nvSpPr>
        <p:spPr>
          <a:xfrm>
            <a:off x="3563757" y="3212370"/>
            <a:ext cx="93487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globe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852002-085E-7346-88D9-A69DF35351F9}"/>
              </a:ext>
            </a:extLst>
          </p:cNvPr>
          <p:cNvSpPr/>
          <p:nvPr/>
        </p:nvSpPr>
        <p:spPr>
          <a:xfrm>
            <a:off x="212794" y="3643104"/>
            <a:ext cx="125226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necklace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9490B5-872A-4740-BA73-BBBEA4B9BED4}"/>
              </a:ext>
            </a:extLst>
          </p:cNvPr>
          <p:cNvSpPr/>
          <p:nvPr/>
        </p:nvSpPr>
        <p:spPr>
          <a:xfrm>
            <a:off x="4803679" y="3504604"/>
            <a:ext cx="2318857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anything else you can see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CEDA75-10CB-D049-9EAC-31EB3B6E4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803" y="1797193"/>
            <a:ext cx="34290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7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088F2631-BEEA-0E40-84FD-A38CC83946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57" y="86499"/>
            <a:ext cx="11074400" cy="1655762"/>
          </a:xfrm>
        </p:spPr>
        <p:txBody>
          <a:bodyPr>
            <a:normAutofit/>
          </a:bodyPr>
          <a:lstStyle/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Closer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139620" y="599070"/>
            <a:ext cx="7480382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Challenge!</a:t>
            </a:r>
          </a:p>
          <a:p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 this into a memory game</a:t>
            </a:r>
          </a:p>
          <a:p>
            <a:endParaRPr lang="en-GB" sz="1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 a group of six.</a:t>
            </a: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first person looks carefully at your image and says “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looked at the (e.g. portrait) and I saw ...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They then give a detail such as a hat, a horse, a trumpet.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second person does the same, choosing a different detail and adding it to the first: 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looked at the portrait and I saw ... a trumpet and a horse”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Everyone takes their turns, each choosing a different detail and adding it to the list, in order until the final person who must recite the five previous choices in the right order and then add their own.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you can play again with a new image, the person that went last before gets to start this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page15image21685664">
            <a:extLst>
              <a:ext uri="{FF2B5EF4-FFF2-40B4-BE49-F238E27FC236}">
                <a16:creationId xmlns:a16="http://schemas.microsoft.com/office/drawing/2014/main" id="{CD8B9F5B-A564-2847-B5CD-D733C3372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872" y="86499"/>
            <a:ext cx="3755896" cy="57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03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age9image24396336">
            <a:extLst>
              <a:ext uri="{FF2B5EF4-FFF2-40B4-BE49-F238E27FC236}">
                <a16:creationId xmlns:a16="http://schemas.microsoft.com/office/drawing/2014/main" id="{FEC2AA85-2E7D-874F-8089-B9A2645AF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5" y="0"/>
            <a:ext cx="7841220" cy="616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215640"/>
            <a:ext cx="4058122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Africae Tabula Nova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 new map of Africa) (1570)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Abraham Ortelius 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1" u="none" strike="noStrike" cap="none" normalizeH="0" baseline="0" dirty="0">
                <a:ln>
                  <a:noFill/>
                </a:ln>
                <a:solidFill>
                  <a:srgbClr val="4C515E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London: PBD7640(4)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Map of Africa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09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4" y="1215640"/>
            <a:ext cx="42466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Detail from the Westminster Tournament Roll (1511) </a:t>
            </a:r>
            <a:endParaRPr lang="en-GB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College of Arms MS Westminster Tournament Roll. </a:t>
            </a:r>
            <a:endParaRPr lang="en-GB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Reproduced by permission of the Kings, Heralds and Pursuivants of Arms.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</a:t>
            </a:r>
            <a:r>
              <a:rPr lang="en-GB" sz="3600" b="1" dirty="0" err="1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Blanke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266" name="Picture 2" descr="page15image21685664">
            <a:extLst>
              <a:ext uri="{FF2B5EF4-FFF2-40B4-BE49-F238E27FC236}">
                <a16:creationId xmlns:a16="http://schemas.microsoft.com/office/drawing/2014/main" id="{9DD47E83-2DA5-654A-B189-0C66032C8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921" y="-1"/>
            <a:ext cx="4058122" cy="6209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6660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VIII, 1451–1547 </a:t>
            </a:r>
            <a:endParaRPr lang="en-GB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Studio of Hans Holbein (</a:t>
            </a:r>
            <a:r>
              <a:rPr lang="en-GB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1535)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BHC2763 </a:t>
            </a:r>
            <a:endParaRPr lang="en-GB" sz="11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689766"/>
            <a:ext cx="3039762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Henry VIII</a:t>
            </a:r>
            <a:endPara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313" name="Picture 1" descr="page18image24409664">
            <a:extLst>
              <a:ext uri="{FF2B5EF4-FFF2-40B4-BE49-F238E27FC236}">
                <a16:creationId xmlns:a16="http://schemas.microsoft.com/office/drawing/2014/main" id="{EF3F4C31-F25D-B644-BEE2-E7A684B4A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91" y="0"/>
            <a:ext cx="4293136" cy="617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859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Elizabeth I, the Armada Portrait 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</a:t>
            </a:r>
            <a:r>
              <a:rPr lang="en-GB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1588</a:t>
            </a:r>
            <a:b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London. Acquired with the support of the Heritage Lottery Fund, Art Fund, </a:t>
            </a:r>
            <a:r>
              <a:rPr lang="en-GB" sz="12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Linbury</a:t>
            </a:r>
            <a:r>
              <a:rPr lang="en-GB" sz="1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Trust, Garfield Weston Foundation, Headley Trust and other major donors, together with contributions from over 8000 members of the public following a joint appeal with Art Fund. </a:t>
            </a:r>
            <a:endParaRPr lang="en-GB" sz="12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4" y="785948"/>
            <a:ext cx="4172957" cy="729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Queen Elizabeth I </a:t>
            </a:r>
          </a:p>
        </p:txBody>
      </p:sp>
      <p:pic>
        <p:nvPicPr>
          <p:cNvPr id="8193" name="Picture 1" descr="page24image33372944">
            <a:extLst>
              <a:ext uri="{FF2B5EF4-FFF2-40B4-BE49-F238E27FC236}">
                <a16:creationId xmlns:a16="http://schemas.microsoft.com/office/drawing/2014/main" id="{05AFEC28-112A-604B-A73B-1A27F325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92" y="111209"/>
            <a:ext cx="6771503" cy="601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90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B8C76EF-86F8-9245-A1FF-8EE9A3C59A7B}"/>
              </a:ext>
            </a:extLst>
          </p:cNvPr>
          <p:cNvSpPr/>
          <p:nvPr/>
        </p:nvSpPr>
        <p:spPr>
          <a:xfrm>
            <a:off x="7945395" y="1418813"/>
            <a:ext cx="4172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Sir Francis Drake, 1540–96 </a:t>
            </a:r>
            <a:endParaRPr lang="en-GB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Marcus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Gheeraerts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1591 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1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Maritime Museum, Greenwich, London, Caird collection: BHC2662 </a:t>
            </a:r>
            <a:endParaRPr lang="en-GB" sz="1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B2773BF-0904-574E-BC5E-185EBAB8CB51}"/>
              </a:ext>
            </a:extLst>
          </p:cNvPr>
          <p:cNvSpPr txBox="1">
            <a:spLocks/>
          </p:cNvSpPr>
          <p:nvPr/>
        </p:nvSpPr>
        <p:spPr>
          <a:xfrm>
            <a:off x="7945395" y="785948"/>
            <a:ext cx="3632886" cy="7290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600" b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 Drake </a:t>
            </a:r>
          </a:p>
        </p:txBody>
      </p:sp>
      <p:pic>
        <p:nvPicPr>
          <p:cNvPr id="9217" name="Picture 1" descr="page26image33242992">
            <a:extLst>
              <a:ext uri="{FF2B5EF4-FFF2-40B4-BE49-F238E27FC236}">
                <a16:creationId xmlns:a16="http://schemas.microsoft.com/office/drawing/2014/main" id="{4FEB6D08-4CEE-EF4F-8B8F-357A66197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814" y="0"/>
            <a:ext cx="4847581" cy="615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5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E714DCA-33F1-9C49-97DB-B1ECCE663A01}"/>
              </a:ext>
            </a:extLst>
          </p:cNvPr>
          <p:cNvSpPr/>
          <p:nvPr/>
        </p:nvSpPr>
        <p:spPr>
          <a:xfrm>
            <a:off x="2512967" y="1443841"/>
            <a:ext cx="71660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many things did you find in the image that you didn’t realise were there at first?</a:t>
            </a:r>
          </a:p>
          <a:p>
            <a:pPr algn="ctr"/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is looking closely at objects very important for people trying to learn about the past?</a:t>
            </a:r>
          </a:p>
          <a:p>
            <a:pPr algn="ctr"/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33F10FE-58AC-9946-85C7-71114787ED22}"/>
              </a:ext>
            </a:extLst>
          </p:cNvPr>
          <p:cNvSpPr txBox="1">
            <a:spLocks/>
          </p:cNvSpPr>
          <p:nvPr/>
        </p:nvSpPr>
        <p:spPr>
          <a:xfrm>
            <a:off x="12357" y="86499"/>
            <a:ext cx="110744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i="1" dirty="0">
                <a:solidFill>
                  <a:srgbClr val="33A3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Looking Closer</a:t>
            </a:r>
          </a:p>
        </p:txBody>
      </p:sp>
    </p:spTree>
    <p:extLst>
      <p:ext uri="{BB962C8B-B14F-4D97-AF65-F5344CB8AC3E}">
        <p14:creationId xmlns:p14="http://schemas.microsoft.com/office/powerpoint/2010/main" val="4004169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455</Words>
  <Application>Microsoft Macintosh PowerPoint</Application>
  <PresentationFormat>Widescreen</PresentationFormat>
  <Paragraphs>68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Tahoma</vt:lpstr>
      <vt:lpstr>Office Theme</vt:lpstr>
      <vt:lpstr>Black Tudors and the sea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Tudors and the sea  </dc:title>
  <dc:creator>Ben Weddell</dc:creator>
  <cp:lastModifiedBy>Ben Weddell</cp:lastModifiedBy>
  <cp:revision>8</cp:revision>
  <dcterms:created xsi:type="dcterms:W3CDTF">2021-12-14T11:16:50Z</dcterms:created>
  <dcterms:modified xsi:type="dcterms:W3CDTF">2022-01-05T13:16:43Z</dcterms:modified>
</cp:coreProperties>
</file>